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36"/>
  </p:notesMasterIdLst>
  <p:handoutMasterIdLst>
    <p:handoutMasterId r:id="rId137"/>
  </p:handout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1" r:id="rId16"/>
    <p:sldId id="275" r:id="rId17"/>
    <p:sldId id="270" r:id="rId18"/>
    <p:sldId id="272" r:id="rId19"/>
    <p:sldId id="274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94" r:id="rId34"/>
    <p:sldId id="287" r:id="rId35"/>
    <p:sldId id="289" r:id="rId36"/>
    <p:sldId id="293" r:id="rId37"/>
    <p:sldId id="290" r:id="rId38"/>
    <p:sldId id="291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80" r:id="rId57"/>
    <p:sldId id="311" r:id="rId58"/>
    <p:sldId id="313" r:id="rId59"/>
    <p:sldId id="312" r:id="rId60"/>
    <p:sldId id="314" r:id="rId61"/>
    <p:sldId id="316" r:id="rId62"/>
    <p:sldId id="317" r:id="rId63"/>
    <p:sldId id="315" r:id="rId64"/>
    <p:sldId id="323" r:id="rId65"/>
    <p:sldId id="324" r:id="rId66"/>
    <p:sldId id="318" r:id="rId67"/>
    <p:sldId id="319" r:id="rId68"/>
    <p:sldId id="320" r:id="rId69"/>
    <p:sldId id="321" r:id="rId70"/>
    <p:sldId id="327" r:id="rId71"/>
    <p:sldId id="328" r:id="rId72"/>
    <p:sldId id="325" r:id="rId73"/>
    <p:sldId id="335" r:id="rId74"/>
    <p:sldId id="322" r:id="rId75"/>
    <p:sldId id="326" r:id="rId76"/>
    <p:sldId id="329" r:id="rId77"/>
    <p:sldId id="330" r:id="rId78"/>
    <p:sldId id="331" r:id="rId79"/>
    <p:sldId id="332" r:id="rId80"/>
    <p:sldId id="333" r:id="rId81"/>
    <p:sldId id="334" r:id="rId82"/>
    <p:sldId id="338" r:id="rId83"/>
    <p:sldId id="336" r:id="rId84"/>
    <p:sldId id="337" r:id="rId85"/>
    <p:sldId id="339" r:id="rId86"/>
    <p:sldId id="340" r:id="rId87"/>
    <p:sldId id="341" r:id="rId88"/>
    <p:sldId id="343" r:id="rId89"/>
    <p:sldId id="344" r:id="rId90"/>
    <p:sldId id="345" r:id="rId91"/>
    <p:sldId id="342" r:id="rId92"/>
    <p:sldId id="346" r:id="rId93"/>
    <p:sldId id="347" r:id="rId94"/>
    <p:sldId id="368" r:id="rId95"/>
    <p:sldId id="369" r:id="rId96"/>
    <p:sldId id="348" r:id="rId97"/>
    <p:sldId id="349" r:id="rId98"/>
    <p:sldId id="350" r:id="rId99"/>
    <p:sldId id="351" r:id="rId100"/>
    <p:sldId id="352" r:id="rId101"/>
    <p:sldId id="353" r:id="rId102"/>
    <p:sldId id="357" r:id="rId103"/>
    <p:sldId id="358" r:id="rId104"/>
    <p:sldId id="359" r:id="rId105"/>
    <p:sldId id="354" r:id="rId106"/>
    <p:sldId id="356" r:id="rId107"/>
    <p:sldId id="355" r:id="rId108"/>
    <p:sldId id="360" r:id="rId109"/>
    <p:sldId id="371" r:id="rId110"/>
    <p:sldId id="372" r:id="rId111"/>
    <p:sldId id="361" r:id="rId112"/>
    <p:sldId id="363" r:id="rId113"/>
    <p:sldId id="364" r:id="rId114"/>
    <p:sldId id="365" r:id="rId115"/>
    <p:sldId id="362" r:id="rId116"/>
    <p:sldId id="366" r:id="rId117"/>
    <p:sldId id="367" r:id="rId118"/>
    <p:sldId id="370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1" r:id="rId127"/>
    <p:sldId id="388" r:id="rId128"/>
    <p:sldId id="389" r:id="rId129"/>
    <p:sldId id="386" r:id="rId130"/>
    <p:sldId id="383" r:id="rId131"/>
    <p:sldId id="385" r:id="rId132"/>
    <p:sldId id="382" r:id="rId133"/>
    <p:sldId id="384" r:id="rId134"/>
    <p:sldId id="387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1CD1D1-3FF7-46B6-975D-326A1442B218}">
          <p14:sldIdLst/>
        </p14:section>
        <p14:section name="Html_Css" id="{0244559C-698E-434D-B99E-2340471BE516}">
          <p14:sldIdLst>
            <p14:sldId id="256"/>
            <p14:sldId id="257"/>
            <p14:sldId id="260"/>
            <p14:sldId id="258"/>
            <p14:sldId id="259"/>
            <p14:sldId id="261"/>
            <p14:sldId id="262"/>
            <p14:sldId id="263"/>
            <p14:sldId id="264"/>
            <p14:sldId id="266"/>
            <p14:sldId id="267"/>
            <p14:sldId id="265"/>
            <p14:sldId id="268"/>
            <p14:sldId id="269"/>
            <p14:sldId id="271"/>
            <p14:sldId id="275"/>
            <p14:sldId id="270"/>
            <p14:sldId id="272"/>
            <p14:sldId id="274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86"/>
            <p14:sldId id="294"/>
            <p14:sldId id="287"/>
            <p14:sldId id="289"/>
            <p14:sldId id="293"/>
            <p14:sldId id="290"/>
            <p14:sldId id="291"/>
            <p14:sldId id="292"/>
            <p14:sldId id="295"/>
            <p14:sldId id="296"/>
            <p14:sldId id="297"/>
            <p14:sldId id="298"/>
          </p14:sldIdLst>
        </p14:section>
        <p14:section name="JavaScript" id="{55E99DED-19B8-427B-AAEF-CF71BFA9C439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80"/>
            <p14:sldId id="311"/>
            <p14:sldId id="313"/>
            <p14:sldId id="312"/>
            <p14:sldId id="314"/>
            <p14:sldId id="316"/>
            <p14:sldId id="317"/>
            <p14:sldId id="315"/>
            <p14:sldId id="323"/>
            <p14:sldId id="324"/>
            <p14:sldId id="318"/>
            <p14:sldId id="319"/>
            <p14:sldId id="320"/>
            <p14:sldId id="321"/>
            <p14:sldId id="327"/>
            <p14:sldId id="328"/>
            <p14:sldId id="325"/>
            <p14:sldId id="335"/>
            <p14:sldId id="322"/>
            <p14:sldId id="326"/>
            <p14:sldId id="329"/>
            <p14:sldId id="330"/>
            <p14:sldId id="331"/>
            <p14:sldId id="332"/>
            <p14:sldId id="333"/>
            <p14:sldId id="334"/>
            <p14:sldId id="338"/>
            <p14:sldId id="336"/>
            <p14:sldId id="337"/>
            <p14:sldId id="339"/>
            <p14:sldId id="340"/>
            <p14:sldId id="341"/>
            <p14:sldId id="343"/>
            <p14:sldId id="344"/>
            <p14:sldId id="345"/>
            <p14:sldId id="342"/>
            <p14:sldId id="346"/>
            <p14:sldId id="347"/>
            <p14:sldId id="368"/>
            <p14:sldId id="369"/>
            <p14:sldId id="348"/>
            <p14:sldId id="349"/>
            <p14:sldId id="350"/>
            <p14:sldId id="351"/>
            <p14:sldId id="352"/>
            <p14:sldId id="353"/>
            <p14:sldId id="357"/>
            <p14:sldId id="358"/>
            <p14:sldId id="359"/>
            <p14:sldId id="354"/>
            <p14:sldId id="356"/>
            <p14:sldId id="355"/>
            <p14:sldId id="360"/>
            <p14:sldId id="371"/>
            <p14:sldId id="372"/>
            <p14:sldId id="361"/>
            <p14:sldId id="363"/>
            <p14:sldId id="364"/>
            <p14:sldId id="365"/>
            <p14:sldId id="362"/>
            <p14:sldId id="366"/>
            <p14:sldId id="367"/>
            <p14:sldId id="370"/>
            <p14:sldId id="373"/>
            <p14:sldId id="374"/>
            <p14:sldId id="375"/>
            <p14:sldId id="376"/>
            <p14:sldId id="377"/>
            <p14:sldId id="378"/>
            <p14:sldId id="379"/>
            <p14:sldId id="381"/>
            <p14:sldId id="388"/>
            <p14:sldId id="389"/>
            <p14:sldId id="386"/>
            <p14:sldId id="383"/>
            <p14:sldId id="385"/>
            <p14:sldId id="382"/>
            <p14:sldId id="384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41EEDB-4205-44CD-84B1-D63366B5E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2228A-0191-4826-A292-9856DFD55D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3D640-C91A-49F3-AB6F-372916A5B03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016BD-A010-444E-BB0E-9D9D892D71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CC028-1BA4-4F84-BF1D-8AFCA02CB8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5EC74-106D-44AF-B808-A0237F0F9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771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B77EE-2BE5-4913-B705-85077D6B247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BF6D9-096E-41AB-8DBB-A0CF46A33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396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014-911E-43B9-BC3D-7276303A8FFF}" type="datetime1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6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15D5-5365-4B05-8C72-02E535D88022}" type="datetime1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5FB9D-D262-4BB5-87CE-F56BE27C3D64}" type="datetime1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7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8521-84F0-4E69-87FB-D5EFB0E6831E}" type="datetime1">
              <a:rPr lang="en-US" smtClean="0"/>
              <a:t>8/11/2022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1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9F7A-2EE7-4BA2-9FCE-42C3E53CD349}" type="datetime1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C941-0BB4-4E81-B7DD-90E177B7E59C}" type="datetime1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1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FED6-6EE0-4584-ACC4-6196F105AA19}" type="datetime1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82A3-61F5-433F-BF7D-9854B38FA5FF}" type="datetime1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2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A35E-4D09-404C-9868-02DBCFD08BA5}" type="datetime1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8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17C2-2B6D-44C4-B92B-4687EFB51C1F}" type="datetime1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7D64-5A7C-43D4-81EA-9AE627C4DBD6}" type="datetime1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AD78D8-E5A7-4B0C-93F6-E21B26464268}" type="datetime1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om/" TargetMode="External"/><Relationship Id="rId2" Type="http://schemas.openxmlformats.org/officeDocument/2006/relationships/hyperlink" Target="https://fontawesome.com/icons/instagram?s=brand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FEE3F-B238-4D76-B192-565067063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415" y="2213112"/>
            <a:ext cx="8362949" cy="3458817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Web development &amp; Web designing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EBCA1-A56A-4DF5-B0BA-DC4C11575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7543" y="1050878"/>
            <a:ext cx="7874905" cy="943386"/>
          </a:xfrm>
        </p:spPr>
        <p:txBody>
          <a:bodyPr>
            <a:normAutofit/>
          </a:bodyPr>
          <a:lstStyle/>
          <a:p>
            <a:pPr algn="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HTML / CSS /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2A485DB9-F33D-F924-B253-4CB739485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27" r="12406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03508-D2BB-4B16-819E-B0BF817D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80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7808-EABA-493E-A575-BD8161EC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668" y="475369"/>
            <a:ext cx="6488664" cy="62878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 And Dynamic Websites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7E943-275E-431C-AEF3-351E4FE0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1326618"/>
            <a:ext cx="5157787" cy="424637"/>
          </a:xfrm>
        </p:spPr>
        <p:txBody>
          <a:bodyPr/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66A00D-AA9B-49AF-A6F0-91B0E4E77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974284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Websites are those, whose content and images do not change through out the process.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doesn't have any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store any kind of information of the user.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Dynamic sites.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Websites always dependent on the Developer.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Bootstrap.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E9D49D-7F05-491F-9143-EB0667568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4398" y="1326618"/>
            <a:ext cx="5183188" cy="424638"/>
          </a:xfrm>
        </p:spPr>
        <p:txBody>
          <a:bodyPr/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44973-8928-4E10-9BAD-765D1C78E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6798" y="1974284"/>
            <a:ext cx="5183188" cy="368458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 offer unique content / images to visitors each time they load the site.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 must connected to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update or store information.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always dependent on the Developer.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 takes some time to load the web page.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MySQL,WordPress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JavaScript.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BE896-B091-4C8A-BD61-C7B42A50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3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C398-4D7E-4680-A32E-158034B0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387" y="308114"/>
            <a:ext cx="3283226" cy="7520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breadcrumb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A7184-1B2C-457B-BF6F-A51F2649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48" y="1135804"/>
            <a:ext cx="9780103" cy="45863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CE022-E57B-46DD-A026-8662B478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486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F547-A4C5-4CCD-AD03-A910C8BA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578" y="401499"/>
            <a:ext cx="5522843" cy="84482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Gutter padding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1C1B7-FAF0-463A-A841-B4534670B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52" y="1418602"/>
            <a:ext cx="9589493" cy="45765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7739-FE0C-489C-BF34-1A06135F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08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7E2C-CF7B-468F-BA62-91D2CC65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578" y="498717"/>
            <a:ext cx="3998843" cy="71230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 classes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5140D-9171-41D4-A816-AF11BE23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656418"/>
            <a:ext cx="9906000" cy="396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593F5-0DCC-4162-89D3-D88708BA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343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4ED9-ED52-4055-B8B4-B0DD118F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648" y="374374"/>
            <a:ext cx="6198704" cy="95084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borders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77723-35DB-4E94-BCEF-75F015A0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22" y="1457739"/>
            <a:ext cx="9166156" cy="44527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F7AE-42D5-45CA-BEDB-E28CA922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12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D583-9667-4EA0-A5E9-6DAB1009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74" y="388357"/>
            <a:ext cx="4356652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E7565-A505-49F3-9BC3-D163BA02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7B2857-D17A-46ED-B181-75404392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.shadow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.shadow-sm.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.shadow-lg</a:t>
            </a:r>
          </a:p>
        </p:txBody>
      </p:sp>
    </p:spTree>
    <p:extLst>
      <p:ext uri="{BB962C8B-B14F-4D97-AF65-F5344CB8AC3E}">
        <p14:creationId xmlns:p14="http://schemas.microsoft.com/office/powerpoint/2010/main" val="4088905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84F-233C-409B-BABB-B4BABF00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656" y="414132"/>
            <a:ext cx="6092687" cy="84482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classes in bootstrap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B829D-1D2F-4F7A-96DD-9EB2DC3F3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683" y="1484260"/>
            <a:ext cx="10346634" cy="3889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FF84-25F7-40DD-9A5C-ED23C7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590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0293-8363-4A7B-AF86-E65182E7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30" y="434957"/>
            <a:ext cx="4277139" cy="5532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with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554EA-685F-4139-9D87-F47C3322D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123" y="1375283"/>
            <a:ext cx="10442712" cy="4107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CC361-3CF1-4A4C-87AA-818B27C5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6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7D21-8327-458C-802F-46D3D4B5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987" y="241854"/>
            <a:ext cx="3588026" cy="72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CA05D-258F-4CB1-9A83-689DF3D7E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61" y="1188813"/>
            <a:ext cx="9129677" cy="44803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A9233-19E7-40BB-BFF3-8A1D4ADF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474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0C25-A913-472E-BE95-E669328C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535" y="241852"/>
            <a:ext cx="6052930" cy="91108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classes in bootstrap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B8617-08B5-46D0-A366-0EB785CD7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009" y="1417982"/>
            <a:ext cx="9037982" cy="4625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9B8F-E63C-4A3F-9C29-4252DCC9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1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B183-F8C0-47AC-A9DD-7FBFC46D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421487"/>
            <a:ext cx="3733800" cy="80506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EB40-FD99-481B-A6E5-AB9D8498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B46065-97E2-4AC4-8937-BBA672A26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886" y="1226556"/>
            <a:ext cx="7396228" cy="48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255E35-C1ED-4EF4-9CCF-562747D0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400879"/>
            <a:ext cx="4457700" cy="7809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Frontend + Backend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B7FD42-212C-4AB5-9D60-E81A679D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1746"/>
            <a:ext cx="9906000" cy="40244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Websites always contains two phases, one is for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other one is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is only able to view and insert the data, but he is not able to update the data.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is only able to update and change the data through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panel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website.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39419-7F4C-4F13-813F-D7BE3930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54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38DE-7E37-492F-96CC-BAD098D9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969" y="394983"/>
            <a:ext cx="3800061" cy="8580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Indicators(Bars)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E5D8C-5EFA-493F-BA78-CDA035DF3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93" y="4210133"/>
            <a:ext cx="8155323" cy="1050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B997-9BF5-47F9-977C-B24F31F2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38C51-D7D9-4944-B468-2514D307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657" y="1933674"/>
            <a:ext cx="855745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40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E761-973A-4A61-BBF3-2D633153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961" y="308114"/>
            <a:ext cx="2382078" cy="699051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carousel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E7477-BB90-4B81-9274-EF3B0EB35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861" y="1308082"/>
            <a:ext cx="9926478" cy="46329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DECC9-A073-4F6B-883D-8B1A1306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787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5F72-C3A2-4F04-BAC5-621E7611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335" y="387627"/>
            <a:ext cx="3919330" cy="7520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B1EA5-3882-483F-8C8C-85CFB0B40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412" y="1139687"/>
            <a:ext cx="10221175" cy="4727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BC402-51B2-4B00-8B95-52D5B898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1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B569-BC36-4D13-BC94-0CC6BF8B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91" y="388247"/>
            <a:ext cx="3839817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AC229B-7F3E-4CD5-AA10-7B2DB1E4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76" y="1259576"/>
            <a:ext cx="6464637" cy="47923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D9094-BD93-405C-9266-2DD5400C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63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FC28-139D-4984-A9D6-B1F83621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387" y="376653"/>
            <a:ext cx="6331226" cy="5665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selectors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FC9BF-39EF-450C-B18C-899F186ED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042" y="3167270"/>
            <a:ext cx="8317985" cy="29631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306F-1615-433B-88BF-84584A79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59308-9529-4B76-BBE6-A400FA87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85" y="1037989"/>
            <a:ext cx="7973429" cy="19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82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D8A3-18DF-4BA9-9310-4FE9559A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265" y="281610"/>
            <a:ext cx="3243470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CDN 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1E24B-9446-4E9A-8D30-2F055012F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914" y="1549365"/>
            <a:ext cx="9448171" cy="4427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66313-87FB-440B-813D-45669F97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757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1288-A190-45DE-BEB5-1E8AA05E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461134"/>
            <a:ext cx="4343400" cy="72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CDDB3-3836-4277-AEA7-030EC331A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546" y="1704975"/>
            <a:ext cx="8243810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3967A-B0BD-41C6-95C6-BBDDA0A3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52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C379-272C-47F6-B8D5-B97EC0AF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839" y="321366"/>
            <a:ext cx="3866322" cy="7785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B9F6F-E4CD-4168-9EF3-85822903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90673"/>
            <a:ext cx="9906000" cy="3814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3EB1D-1E61-472C-BDFB-7DF3AD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275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EEC0-BDBA-4D17-AA96-6A3BB7A9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998" y="269930"/>
            <a:ext cx="3398003" cy="7684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/ off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D0E65-7E02-4934-AE59-FEA62BA3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7" y="1067423"/>
            <a:ext cx="6714365" cy="4723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F9D2-F47E-4D37-86E7-8A58FBA7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9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F77A-DC18-4A4A-87A7-C680798B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384" y="377800"/>
            <a:ext cx="5893231" cy="89244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Hide and show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974D3-11E3-4CF3-B615-6D42A6F58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135664"/>
            <a:ext cx="9906000" cy="3772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4ED6-1786-4B92-9FF3-9C1ACAA4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825-59BD-4B33-A7BD-150996CD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157" y="417621"/>
            <a:ext cx="7086600" cy="71482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start with Web?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E8E82-0B67-4D4C-8A76-7D3EB8123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1132449"/>
            <a:ext cx="3201112" cy="28589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AC7156-AB62-488F-8125-04477D90A209}"/>
              </a:ext>
            </a:extLst>
          </p:cNvPr>
          <p:cNvSpPr txBox="1"/>
          <p:nvPr/>
        </p:nvSpPr>
        <p:spPr>
          <a:xfrm>
            <a:off x="1814285" y="1847277"/>
            <a:ext cx="68362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is a free IDE (Integrated Development Environment).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the user to make wok easily.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suggestions to the user ,and makes the work flow easy.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the user to code easily on multiple tabs.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free open source IDE from Micro Soft.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8A861-8844-434B-A261-BFD2E827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67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D8DD-E3A9-4835-8689-DC64C8DC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290" y="331195"/>
            <a:ext cx="4157420" cy="98543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Fade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E236AE-A32F-4133-B927-C93863F0F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914" y="1575822"/>
            <a:ext cx="5814171" cy="4513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275D3-5F5B-4F81-92E0-0E626C1E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55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C9D9-F399-4FAB-A8F3-84899892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30" y="401499"/>
            <a:ext cx="4277139" cy="84482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Fade 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F8124-1693-4B63-ADDB-0DD78D67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985" y="2009775"/>
            <a:ext cx="9830029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FD8E1-5ECC-4CD9-91CD-90397EB4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1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9B6C-B1DF-4BD0-90EE-78ACC084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795" y="215349"/>
            <a:ext cx="4396409" cy="9546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0510E-DE7B-4E3D-A386-A4A884853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419" y="1779320"/>
            <a:ext cx="4535162" cy="32993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D8CCE-3D23-4050-8349-576F9DAE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4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3146-A30E-4A06-B640-749D1D5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328612"/>
            <a:ext cx="4953000" cy="9905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Animate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046EE-95D2-4BCD-A965-E38631E9D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9" y="1492941"/>
            <a:ext cx="9688642" cy="4231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99100-1B11-44DC-88E3-D56E8F73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829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7F95-AF24-44A2-B3B0-8D73767D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41" y="309044"/>
            <a:ext cx="5325718" cy="10297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J-query plug-ins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(https://www.bestjquery.com/)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612EE-1C71-4837-9972-6FE1677E8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543" y="2009775"/>
            <a:ext cx="9058914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A19F7-256D-44A5-A132-1740EC22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86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212D-5403-484B-A1B8-9116F08E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256" y="414132"/>
            <a:ext cx="7921487" cy="9905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j-query plug-ins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51F7C-FD11-4408-90E7-C8FAC6E08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338739"/>
            <a:ext cx="9906000" cy="3366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2D33A-83E9-4424-B4A7-DF7E42D5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75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7A7-78A3-424D-B14C-59807017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837" y="308114"/>
            <a:ext cx="3702326" cy="1083364"/>
          </a:xfrm>
        </p:spPr>
        <p:txBody>
          <a:bodyPr>
            <a:normAutofit/>
          </a:bodyPr>
          <a:lstStyle/>
          <a:p>
            <a:pPr algn="ctr"/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21F53-5C8E-40E3-8644-65F9417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126</a:t>
            </a:fld>
            <a:endParaRPr lang="en-US"/>
          </a:p>
        </p:txBody>
      </p:sp>
      <p:pic>
        <p:nvPicPr>
          <p:cNvPr id="1026" name="Picture 2" descr="Types of Prototypes I What Types of Prototyping Are There? | Aduk GmbH">
            <a:extLst>
              <a:ext uri="{FF2B5EF4-FFF2-40B4-BE49-F238E27FC236}">
                <a16:creationId xmlns:a16="http://schemas.microsoft.com/office/drawing/2014/main" id="{3837E02B-52F7-4A6B-9A64-653E8BDDDC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16" y="1235765"/>
            <a:ext cx="8782168" cy="43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938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7A7-78A3-424D-B14C-59807017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837" y="308114"/>
            <a:ext cx="3702326" cy="1083364"/>
          </a:xfrm>
        </p:spPr>
        <p:txBody>
          <a:bodyPr>
            <a:normAutofit/>
          </a:bodyPr>
          <a:lstStyle/>
          <a:p>
            <a:pPr algn="ctr"/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21F53-5C8E-40E3-8644-65F9417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127</a:t>
            </a:fld>
            <a:endParaRPr lang="en-US"/>
          </a:p>
        </p:txBody>
      </p:sp>
      <p:pic>
        <p:nvPicPr>
          <p:cNvPr id="1026" name="Picture 2" descr="Types of Prototypes I What Types of Prototyping Are There? | Aduk GmbH">
            <a:extLst>
              <a:ext uri="{FF2B5EF4-FFF2-40B4-BE49-F238E27FC236}">
                <a16:creationId xmlns:a16="http://schemas.microsoft.com/office/drawing/2014/main" id="{3837E02B-52F7-4A6B-9A64-653E8BDDDC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16" y="1235765"/>
            <a:ext cx="8782168" cy="43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5050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7A7-78A3-424D-B14C-59807017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837" y="308114"/>
            <a:ext cx="3702326" cy="1083364"/>
          </a:xfrm>
        </p:spPr>
        <p:txBody>
          <a:bodyPr>
            <a:normAutofit/>
          </a:bodyPr>
          <a:lstStyle/>
          <a:p>
            <a:pPr algn="ctr"/>
            <a:r>
              <a:rPr lang="en-US" sz="3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21F53-5C8E-40E3-8644-65F9417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128</a:t>
            </a:fld>
            <a:endParaRPr lang="en-US"/>
          </a:p>
        </p:txBody>
      </p:sp>
      <p:pic>
        <p:nvPicPr>
          <p:cNvPr id="1026" name="Picture 2" descr="Types of Prototypes I What Types of Prototyping Are There? | Aduk GmbH">
            <a:extLst>
              <a:ext uri="{FF2B5EF4-FFF2-40B4-BE49-F238E27FC236}">
                <a16:creationId xmlns:a16="http://schemas.microsoft.com/office/drawing/2014/main" id="{3837E02B-52F7-4A6B-9A64-653E8BDDDC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16" y="1235765"/>
            <a:ext cx="8782168" cy="43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381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39E-B422-4B00-A95E-687465B1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Thinking Process and Its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FA2A-3755-4DE8-8BD8-4939BB6D8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49040"/>
            <a:ext cx="9906000" cy="4537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thinking is a methodology that attempts to solve complex problems in a creative and user-centric way. Core features of the design thinking methodology include: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end-users. The end-user plays a key role in the design thinking process—all key product design decisions are evaluated according to the end user’s needs and wants.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problem framing. Rather than accepting the problem as given, designers explore the problem space to find a root cause of the problem. The insights they gain can help designers reinterpret the given problem.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tangible solutions. Convey design solutions using sketching and prototyping as opposed to presentations and slide decks.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5D6AA-F885-4A57-BABE-CA189716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55221F-6208-42F7-83E5-BBB9AC3A7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704" y="960783"/>
            <a:ext cx="9906000" cy="4936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8445D-2CB1-4827-939F-CB33B5BFC14B}"/>
              </a:ext>
            </a:extLst>
          </p:cNvPr>
          <p:cNvSpPr txBox="1"/>
          <p:nvPr/>
        </p:nvSpPr>
        <p:spPr>
          <a:xfrm>
            <a:off x="3988904" y="376008"/>
            <a:ext cx="421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Starter Template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AE9C3-6DBA-48E2-AE61-AC42DE7CBF82}"/>
              </a:ext>
            </a:extLst>
          </p:cNvPr>
          <p:cNvSpPr txBox="1"/>
          <p:nvPr/>
        </p:nvSpPr>
        <p:spPr>
          <a:xfrm>
            <a:off x="6652590" y="2255463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for SEO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9750D-0231-4A59-9F15-6EEA7A3E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240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EDB9-05CE-4424-91A5-6DA1FDB1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wireframe &amp; Prototyping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FCCE4A-6DF0-4ED1-A083-B0EB6B0C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wireframe is a schematic or blueprint that is useful for helping you, your programmers and designers think and communicate about the structure of the software or website you're building.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is a process in which design teams ideate, experiment with, and bring concepts to life, ranging from paper ideas to digital designs. At its core, a prototype is an early sample of a design that allows users to visualize or interact with it before a final product is developed.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A90A-815F-4C91-B703-916BB190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643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53836-2458-4D44-B283-BB1E5B72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2651B0-5808-4F55-B31A-D8B15F24A6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1"/>
          <a:stretch/>
        </p:blipFill>
        <p:spPr bwMode="auto">
          <a:xfrm>
            <a:off x="2424111" y="490329"/>
            <a:ext cx="7025724" cy="57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152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5B21-AE72-462E-9FDB-4B24684F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131" y="281610"/>
            <a:ext cx="3708953" cy="612912"/>
          </a:xfrm>
        </p:spPr>
        <p:txBody>
          <a:bodyPr>
            <a:normAutofit/>
          </a:bodyPr>
          <a:lstStyle/>
          <a:p>
            <a:pPr algn="ctr"/>
            <a:r>
              <a:rPr lang="en-US" sz="3200" i="0" dirty="0"/>
              <a:t>Wire framing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A5ED71-A23B-4CA3-B10B-532B738EC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/>
          <a:stretch/>
        </p:blipFill>
        <p:spPr>
          <a:xfrm>
            <a:off x="1706217" y="899491"/>
            <a:ext cx="8779565" cy="5059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6BE5F-9238-4526-8BCC-80DDA996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476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F0C6-D26B-4C0A-A35D-E0248D2C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639" y="440636"/>
            <a:ext cx="4780722" cy="725556"/>
          </a:xfrm>
        </p:spPr>
        <p:txBody>
          <a:bodyPr/>
          <a:lstStyle/>
          <a:p>
            <a:pPr algn="ctr"/>
            <a:r>
              <a:rPr lang="en-US" dirty="0"/>
              <a:t>Prototyping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6827B-F9F3-483B-ADCB-EFB08524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133</a:t>
            </a:fld>
            <a:endParaRPr lang="en-US"/>
          </a:p>
        </p:txBody>
      </p:sp>
      <p:pic>
        <p:nvPicPr>
          <p:cNvPr id="2050" name="Picture 2" descr="Why Are Prototypes So Important in Business? | SB">
            <a:extLst>
              <a:ext uri="{FF2B5EF4-FFF2-40B4-BE49-F238E27FC236}">
                <a16:creationId xmlns:a16="http://schemas.microsoft.com/office/drawing/2014/main" id="{86C6570B-5CF4-4BCA-A440-B57FD17490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65" y="1523999"/>
            <a:ext cx="8775423" cy="435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0918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5898A8-D252-4081-A01E-B3AE54E1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75" y="621298"/>
            <a:ext cx="10018229" cy="735428"/>
          </a:xfrm>
        </p:spPr>
        <p:txBody>
          <a:bodyPr/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phases of the design thinking process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08971-30B1-4D07-BBFE-DC3B57A5C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7017" y="2057399"/>
            <a:ext cx="4307922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thinking stages are: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Empathize. Understand the problem of the user for whom you are designing.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Define. Form a problem statement.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Ideate. Generate creative solutions to this problem.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Prototype. Build a tangible representation of this solution.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Test. Validate this solution with your target audience.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484A8-DDC1-4707-B6D6-6B78228F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134</a:t>
            </a:fld>
            <a:endParaRPr lang="en-US"/>
          </a:p>
        </p:txBody>
      </p:sp>
      <p:pic>
        <p:nvPicPr>
          <p:cNvPr id="4098" name="Picture 2" descr="The five phases of the design thinking process are to empathize, define, ideate, prototype, and test. ">
            <a:extLst>
              <a:ext uri="{FF2B5EF4-FFF2-40B4-BE49-F238E27FC236}">
                <a16:creationId xmlns:a16="http://schemas.microsoft.com/office/drawing/2014/main" id="{B0842C9C-21F0-4260-8A48-5824BFE8DD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38" y="2057399"/>
            <a:ext cx="5358365" cy="36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75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06DB-724D-4426-825B-AF38F5D5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065" y="414131"/>
            <a:ext cx="2633870" cy="2906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Tags in 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22085-CE99-41E9-A3F0-87DCD11F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61391"/>
            <a:ext cx="9276522" cy="5247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491C6C-3B02-4299-82FD-0DA99B64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86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7D50-2549-4397-9873-4F4CCFA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35" y="480393"/>
            <a:ext cx="2700130" cy="4737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47EC5-FA9A-4504-B41D-2D5639F6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 List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Un-ordered List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List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43EA9-3FE1-4DE0-B065-61CC5706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951E-E950-4408-9EA5-5D22B4B7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856" y="494374"/>
            <a:ext cx="8226287" cy="6592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elements and block elements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ABECB1-5B79-4656-94A5-9031A9243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230" y="1857084"/>
            <a:ext cx="7611537" cy="2686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33D93-30CB-460E-8624-F728403E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8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255D-E86D-48B6-92E8-5545F360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08" y="533401"/>
            <a:ext cx="3018183" cy="2906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Tables in 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2AFD0E-1546-4D27-9B97-9EA88E683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001" y="824022"/>
            <a:ext cx="4864997" cy="5139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561F7-7BE8-431E-A37F-42291D5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49382"/>
            <a:ext cx="3132828" cy="302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6D7C9-A3EF-4947-AD2D-B3C4474D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8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9961-05C8-42F4-AE12-6FD56549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460" y="198782"/>
            <a:ext cx="3932237" cy="5201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Tags in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0939A-015C-435E-B74C-86592FCF6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51721"/>
            <a:ext cx="3932237" cy="415455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&lt;input&gt; tag specifies an input field where the user can enter data.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&lt;input&gt; element is the most important form element.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&lt;input&gt; element can be displayed in several ways, depending on the type attribute.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input types are as follows: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41082-54A6-46DF-851D-69A7A3A4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989012"/>
            <a:ext cx="5710445" cy="5239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DD884-C78E-4B7B-B5BB-2CB93573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D3FF46-6A16-4784-9973-92769360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265" y="481122"/>
            <a:ext cx="6291470" cy="6857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 And Anchor tags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50DE2-1FDB-4B66-A3AC-B1615C5C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Hyperlinks are text and images in a web page that links us to another web page.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blue and underlined.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pointer changes to small hand.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tag is used to link hyperlinks.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 // ” &lt; 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=hyperlink reference)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6BA7C-88E4-4FFC-BCD0-820F46956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58" y="3087756"/>
            <a:ext cx="3114261" cy="2787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EE8041-1D20-4639-BD72-BCF9A063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12" y="4757054"/>
            <a:ext cx="5892392" cy="1276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78D6D-C039-4F57-9AA4-E227A16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0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1D1D-3274-4BF1-9578-E274714C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551" y="359230"/>
            <a:ext cx="8273143" cy="8889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Web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EB6DF-E33D-42F0-AD4A-ED9A4A75E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8054808" cy="38399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CSS JavaScript. How websites Works?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Requirements to built a website.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Web Browser?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E307F-B4CF-4E2F-812F-6E351A27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B36D5-993A-48B9-89F3-79DCF21A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282" y="334619"/>
            <a:ext cx="3031435" cy="4894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In html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C2D0C5-9E4C-4147-BFD8-24B087B0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64" y="1351602"/>
            <a:ext cx="6361044" cy="3287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021F0-AD36-4985-84F8-6EC72B0D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21" y="1351601"/>
            <a:ext cx="4346715" cy="4479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F908C-00E6-40E0-8FD0-805417C0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8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86EB-5A50-4A9A-AF95-79AD2026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891" y="347871"/>
            <a:ext cx="3230217" cy="63279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Entities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52EB94-64CC-4064-866A-0757C1E3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38" y="980661"/>
            <a:ext cx="9554819" cy="50534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98B9A-CF70-46DE-80F5-B99515E1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570F-8F26-418A-A439-D73C4E74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08" y="453888"/>
            <a:ext cx="3018183" cy="54002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and class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63EBCA-DC72-4322-9C3D-6BFA19855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993913"/>
            <a:ext cx="8057320" cy="5040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2420C-C0AD-4CD7-AD50-8F883A61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DBE1-7187-41C5-B36F-CC72356F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497" y="225288"/>
            <a:ext cx="4682986" cy="86139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Semantic tags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0272C1-087C-4857-866C-7EA292DBD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33" y="1086678"/>
            <a:ext cx="8131731" cy="50401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262F1-32B0-43CB-9AAC-18334CFD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4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1D8E-47B2-49D2-BCE3-25752A74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387627"/>
            <a:ext cx="4953000" cy="6725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Selectors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0DA1-C9B9-4FC4-8A03-69F16951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566" y="1651745"/>
            <a:ext cx="5650396" cy="4024424"/>
          </a:xfrm>
        </p:spPr>
        <p:txBody>
          <a:bodyPr/>
          <a:lstStyle/>
          <a:p>
            <a:r>
              <a:rPr lang="en-US" sz="4000" dirty="0"/>
              <a:t>.</a:t>
            </a:r>
          </a:p>
          <a:p>
            <a:r>
              <a:rPr lang="en-US" sz="4000" dirty="0"/>
              <a:t>#</a:t>
            </a:r>
          </a:p>
          <a:p>
            <a:r>
              <a:rPr lang="en-US" sz="4000" dirty="0"/>
              <a:t>*</a:t>
            </a:r>
          </a:p>
          <a:p>
            <a:r>
              <a:rPr lang="en-US" sz="4000" dirty="0"/>
              <a:t>P</a:t>
            </a:r>
          </a:p>
          <a:p>
            <a:r>
              <a:rPr lang="en-US" sz="4000" dirty="0"/>
              <a:t>h1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56925-619B-4F5D-B82C-5E10B738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7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72DF-BD01-4D54-A438-C1ED23FE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065" y="387627"/>
            <a:ext cx="4157870" cy="6592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88BB-EF4B-49E7-B34F-2B98B9041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270" y="1416788"/>
            <a:ext cx="9906000" cy="40244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are more specific than normal HTML Element.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are more specific than class Element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style attribute are more specific than IDs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style attribute &gt; ID selectors &gt; Class selectors &gt; Element selector.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specificity: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8F688-0D52-4720-BA26-46E4A7FD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835A-010D-4CA1-9999-19ED1032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726" y="427383"/>
            <a:ext cx="3720548" cy="57978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7D7B4-C5B7-45B4-AD9D-F4AA2CAF8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067" y="1007165"/>
            <a:ext cx="9085866" cy="50269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66554-4C98-4807-93BB-7E451D4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2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E3-D379-450A-8DF0-FA3B9AA2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21" y="294862"/>
            <a:ext cx="2554357" cy="699051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A9C2-E819-4695-A45F-53F8CCEEF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20441"/>
            <a:ext cx="9906000" cy="4024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*{</a:t>
            </a:r>
          </a:p>
          <a:p>
            <a:pPr marL="457200" lvl="1" indent="0">
              <a:buNone/>
            </a:pPr>
            <a:r>
              <a:rPr lang="en-US" sz="4000" dirty="0"/>
              <a:t>Margin: 0px;</a:t>
            </a:r>
          </a:p>
          <a:p>
            <a:pPr marL="457200" lvl="1" indent="0">
              <a:buNone/>
            </a:pPr>
            <a:r>
              <a:rPr lang="en-US" sz="4000" dirty="0"/>
              <a:t>Padding: 0px;</a:t>
            </a:r>
          </a:p>
          <a:p>
            <a:pPr marL="457200" lvl="1" indent="0">
              <a:buNone/>
            </a:pPr>
            <a:r>
              <a:rPr lang="en-US" sz="4000" dirty="0"/>
              <a:t>box-sizing= border-box;</a:t>
            </a:r>
          </a:p>
          <a:p>
            <a:pPr marL="457200" lvl="1" indent="0">
              <a:buNone/>
            </a:pPr>
            <a:r>
              <a:rPr lang="en-US" sz="40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21071-7A3E-4366-98BE-CD3DF2EF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87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476F-B179-41B1-8C09-9C64304F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074" y="540757"/>
            <a:ext cx="2527852" cy="566529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51BC-B54F-44B1-B7C7-D97F9FF1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6787"/>
            <a:ext cx="9906000" cy="490045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Units.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Centimeter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Units.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F9D68-3BAE-4925-A2F0-2C86C737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E18E67-BEC0-4A10-9FEE-5E7422F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563" y="484396"/>
            <a:ext cx="7760873" cy="823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elements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inline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C178EA-63CE-458B-8385-DE9824643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Elements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F365B8-69ED-4757-8DD5-26B84F9B3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9585" y="2678768"/>
            <a:ext cx="4667990" cy="3241992"/>
          </a:xfrm>
        </p:spPr>
        <p:txBody>
          <a:bodyPr/>
          <a:lstStyle/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Heading(1-6)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P,  div , ul , li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, article , aside , main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 , header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EC80FA-0269-4AC8-9E07-E9D049206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Elements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161575-27D4-4632-A034-E1812670A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35744" y="2558237"/>
            <a:ext cx="4216468" cy="3684588"/>
          </a:xfrm>
        </p:spPr>
        <p:txBody>
          <a:bodyPr/>
          <a:lstStyle/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area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9F961-958B-4D2B-8F9A-D7518420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8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EBD3-9B22-4A92-8BDA-C6B8805B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928" y="299693"/>
            <a:ext cx="7130143" cy="107768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A Web browser?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82A2-4E96-42F9-B359-10E169824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542" y="1995040"/>
            <a:ext cx="8291286" cy="40244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a web browser (Chrome, Edge, Firefox, Safari) is to read HTML documents and display them correctly.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browser does not display the HTML tags, but uses them to determine how to display the document.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4DA7D-BC52-4CF9-9BEA-BEF33186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33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B50D24-81EE-4DD4-A192-ABFAB816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6725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 elements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00C95F-BDE4-4126-A47E-8FD2D824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 top and bottom didn’t apply on inline text elements.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and height didn’t change in inline elements.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 top and bottom will mess-up the flow and it over flows the border.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Exceptional case of inline image element.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apply height or width to image element.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BC4B-D472-423E-A5C7-C177776C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2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3FD0-0998-40C9-9D86-53372020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343" y="506897"/>
            <a:ext cx="5337313" cy="8580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Inline-block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982C-9805-45FB-9500-7CC16F0B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Inline-block elements are formatted same as inline element, where it doesn’t start on a new line. But you can set width and height of the element.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1DBA0-8D2E-4CA9-8CB8-2233E1D5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06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F6CC-841C-477A-AB90-97F264CD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461" y="450574"/>
            <a:ext cx="4543077" cy="7023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elements </a:t>
            </a:r>
            <a:r>
              <a:rPr lang="en-US" sz="4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1866A-DC9D-4B7E-B8A4-02FA2679D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22783"/>
            <a:ext cx="6172200" cy="4138267"/>
          </a:xfrm>
        </p:spPr>
        <p:txBody>
          <a:bodyPr>
            <a:normAutofit fontScale="92500"/>
          </a:bodyPr>
          <a:lstStyle/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property is mandatory in pseudo element.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not use pseudo element with image.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element is itself an element.</a:t>
            </a:r>
          </a:p>
          <a:p>
            <a:r>
              <a:rPr lang="en-US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 element is formatted as inline element.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FF8E-A73B-43EE-B230-379C25F46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1449" y="2242931"/>
            <a:ext cx="2513012" cy="280614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letter, first word.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58888-3794-409F-9E21-6B0B38B9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2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D86251-023F-413C-BAA7-CD42D554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569" y="480392"/>
            <a:ext cx="4104861" cy="91108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4D9CDA-3044-4601-8F6D-25444EE1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none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left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right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clear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EB497-6E6B-469B-B26F-2B3C503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6EB8C3-4E7A-467E-8A1C-A3947C7A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441366"/>
            <a:ext cx="3733800" cy="765312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4E5A2-B22B-4204-B7C7-E8CC0B42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6788"/>
            <a:ext cx="9906000" cy="40244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– translate(x-axis , y-axis)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Z-index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(It doesn't stay in the normal flow of the document)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Sticky (It stays in normal flow of the document)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BFA8-9B2D-4AAA-8267-3E31E30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63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E9DD-81DD-4081-8C52-6804EF3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Icons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A370-6119-4D7E-8E71-F8D6DBECA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https://fontawesome.com/icons/instagram?s=brands</a:t>
            </a:r>
            <a:endParaRPr lang="en-US" dirty="0"/>
          </a:p>
          <a:p>
            <a:r>
              <a:rPr lang="en-US" dirty="0">
                <a:hlinkClick r:id="rId3"/>
              </a:rPr>
              <a:t>https://cdnjs.com/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BEB76-5525-40C6-A5E8-D33AE117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63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AA89-B703-4A6F-85A9-5B73DEBD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491" y="375105"/>
            <a:ext cx="5059017" cy="89783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queries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44A1F-9F49-4912-978D-FE5147AEE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374" y="2445556"/>
            <a:ext cx="7142921" cy="3517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BDA44-09CB-4BB2-BC2C-F999435D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26107-A051-4C78-A3BF-25941E15DBAD}"/>
              </a:ext>
            </a:extLst>
          </p:cNvPr>
          <p:cNvSpPr txBox="1"/>
          <p:nvPr/>
        </p:nvSpPr>
        <p:spPr>
          <a:xfrm>
            <a:off x="7500730" y="1378226"/>
            <a:ext cx="155050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Breakpoint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6AD72-7DA8-432F-A951-5F61135701E0}"/>
              </a:ext>
            </a:extLst>
          </p:cNvPr>
          <p:cNvCxnSpPr/>
          <p:nvPr/>
        </p:nvCxnSpPr>
        <p:spPr>
          <a:xfrm flipV="1">
            <a:off x="7500730" y="1747558"/>
            <a:ext cx="357809" cy="6979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0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E605-274F-4503-AFD6-424BFD79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691" y="321366"/>
            <a:ext cx="2620617" cy="80506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3039-75C4-48BF-B2EA-168AC5BC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26435"/>
            <a:ext cx="9906000" cy="504907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Flex-container.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Flex-items.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20FD4-2290-4950-AD7D-63609DD6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D27BA-AF19-4605-959A-DAE7A4BF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0" y="2625624"/>
            <a:ext cx="11059138" cy="29717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AAC8CE-1CA7-4C03-A8AE-5FD871DECAC3}"/>
              </a:ext>
            </a:extLst>
          </p:cNvPr>
          <p:cNvCxnSpPr>
            <a:cxnSpLocks/>
          </p:cNvCxnSpPr>
          <p:nvPr/>
        </p:nvCxnSpPr>
        <p:spPr>
          <a:xfrm flipV="1">
            <a:off x="3087804" y="2212340"/>
            <a:ext cx="1825024" cy="86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2CA9C-65C8-4EE3-B23C-3C25732FA918}"/>
              </a:ext>
            </a:extLst>
          </p:cNvPr>
          <p:cNvCxnSpPr>
            <a:cxnSpLocks/>
          </p:cNvCxnSpPr>
          <p:nvPr/>
        </p:nvCxnSpPr>
        <p:spPr>
          <a:xfrm flipV="1">
            <a:off x="4785691" y="2212340"/>
            <a:ext cx="430696" cy="85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C89891-0570-40A7-9CD1-C201F8F0514F}"/>
              </a:ext>
            </a:extLst>
          </p:cNvPr>
          <p:cNvCxnSpPr>
            <a:cxnSpLocks/>
          </p:cNvCxnSpPr>
          <p:nvPr/>
        </p:nvCxnSpPr>
        <p:spPr>
          <a:xfrm flipH="1" flipV="1">
            <a:off x="6388787" y="2265349"/>
            <a:ext cx="721416" cy="77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E8695A-1A88-46CC-BF8D-3C6075DAFF8C}"/>
              </a:ext>
            </a:extLst>
          </p:cNvPr>
          <p:cNvCxnSpPr>
            <a:cxnSpLocks/>
          </p:cNvCxnSpPr>
          <p:nvPr/>
        </p:nvCxnSpPr>
        <p:spPr>
          <a:xfrm flipH="1" flipV="1">
            <a:off x="7713180" y="2265349"/>
            <a:ext cx="1270138" cy="62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54D128-AABE-4E28-AC52-F7FBF9F8BA9A}"/>
              </a:ext>
            </a:extLst>
          </p:cNvPr>
          <p:cNvSpPr/>
          <p:nvPr/>
        </p:nvSpPr>
        <p:spPr>
          <a:xfrm>
            <a:off x="4880527" y="1642497"/>
            <a:ext cx="2841764" cy="62285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3B6CF-FBF2-453E-B39E-3CF45E7ACA52}"/>
              </a:ext>
            </a:extLst>
          </p:cNvPr>
          <p:cNvSpPr txBox="1"/>
          <p:nvPr/>
        </p:nvSpPr>
        <p:spPr>
          <a:xfrm>
            <a:off x="5426815" y="1769257"/>
            <a:ext cx="174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 Items</a:t>
            </a:r>
          </a:p>
        </p:txBody>
      </p:sp>
    </p:spTree>
    <p:extLst>
      <p:ext uri="{BB962C8B-B14F-4D97-AF65-F5344CB8AC3E}">
        <p14:creationId xmlns:p14="http://schemas.microsoft.com/office/powerpoint/2010/main" val="2033380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E6AF-7570-45DD-A663-D0729D7D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52" y="586409"/>
            <a:ext cx="7974496" cy="911086"/>
          </a:xfrm>
        </p:spPr>
        <p:txBody>
          <a:bodyPr/>
          <a:lstStyle/>
          <a:p>
            <a:pPr algn="ctr"/>
            <a:r>
              <a:rPr lang="en-US" dirty="0"/>
              <a:t>Flexbox terminologies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60FB-B987-420C-8133-5284649D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9149E6-ECF8-4516-B4FD-82C58A30E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6" y="1497495"/>
            <a:ext cx="10561982" cy="4267201"/>
          </a:xfrm>
        </p:spPr>
      </p:pic>
    </p:spTree>
    <p:extLst>
      <p:ext uri="{BB962C8B-B14F-4D97-AF65-F5344CB8AC3E}">
        <p14:creationId xmlns:p14="http://schemas.microsoft.com/office/powerpoint/2010/main" val="1625312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4326-E641-44A3-945E-07B9B9F0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117" y="454618"/>
            <a:ext cx="3521765" cy="1095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 axes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(flex 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EF40-50E1-4F20-AC5B-8C052147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(main axis: Left to right).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Row-reverse (main axis: Right to left).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(main axis: Top to bottom).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Column-reverse (main axis: Bottom to top).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50C4-375E-43CD-8C40-E09CD62D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1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98A8E-1BF4-4857-8989-344299CD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" t="-3855" b="22130"/>
          <a:stretch/>
        </p:blipFill>
        <p:spPr>
          <a:xfrm>
            <a:off x="2438401" y="249882"/>
            <a:ext cx="6589485" cy="414794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C43C3-A1CB-49D0-9D44-AC38F13C09D8}"/>
              </a:ext>
            </a:extLst>
          </p:cNvPr>
          <p:cNvSpPr txBox="1"/>
          <p:nvPr/>
        </p:nvSpPr>
        <p:spPr>
          <a:xfrm>
            <a:off x="6916058" y="136356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A72EE-C735-4B4C-972E-780170540824}"/>
              </a:ext>
            </a:extLst>
          </p:cNvPr>
          <p:cNvSpPr txBox="1"/>
          <p:nvPr/>
        </p:nvSpPr>
        <p:spPr>
          <a:xfrm>
            <a:off x="3258457" y="136356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BB8BE-6B77-407B-A128-C86E6922E7A3}"/>
              </a:ext>
            </a:extLst>
          </p:cNvPr>
          <p:cNvSpPr txBox="1"/>
          <p:nvPr/>
        </p:nvSpPr>
        <p:spPr>
          <a:xfrm>
            <a:off x="4971143" y="83457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1F783-16C0-4512-82E8-21ACFE7F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A739-CEFA-418F-B4EA-8437E4C9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561" y="612914"/>
            <a:ext cx="8782878" cy="831573"/>
          </a:xfrm>
        </p:spPr>
        <p:txBody>
          <a:bodyPr/>
          <a:lstStyle/>
          <a:p>
            <a:pPr algn="ctr"/>
            <a:r>
              <a:rPr lang="en-US" dirty="0"/>
              <a:t>Flex container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38F4A-43F0-49B1-8A92-AE5FC5821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flex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Flex-direction (row , row-reverse , column , column-reverse)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Flex-wrap (no-wrap , wrap , wrap-reverse)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 ( it depends on main-axis ) flex-start, flex-end, center, space-between, space-around, space-evenly.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Align-item ( it depends on cross-axis ): stretch, flex-start, flex-end, center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Align-content ( it depends on cross-axis , for more than 1 row ): flex-start, flex-end, space-between, space-around, center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Flex-flow ( flex-direction + flex-wrap): ((row, row-reverse, column, column-reverse), (wrap, no-wrap,  wrap-reverse))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8B0C0-401D-49ED-867C-F7EAD43B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4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BFF8-4CFD-4261-A429-5ACC1FD5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882" y="428114"/>
            <a:ext cx="4860235" cy="79181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 item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FC4E-B557-4CA6-914A-EE8590A2E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Align-self ( It overwrites the align-items property)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( It defines the position of boxes; integer value with no unit)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Flex-basis ( It depends on main-axis):row/width, column/height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Flex-grow ( Empty space utilization; integer value with no unit)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Flex-shrink (items width utilization in px)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 (short key: flex-grow, flex-shrink, flex-basis)</a:t>
            </a:r>
          </a:p>
          <a:p>
            <a:pPr marL="1828800" lvl="4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:( 2 , 1 , 200px )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3F2E-9C57-4F3E-9928-376A88E8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EA89-331E-4AF2-B838-19DC2A7A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143" y="559905"/>
            <a:ext cx="4727713" cy="76531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22DC-E34F-4BCC-A5DF-5C4BB920C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name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duration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delay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iteration count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fill-mode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timing function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Animation: (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fill-mode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timing-function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86F6-FF77-4361-BF48-6B48C5D6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31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C9F7-59FA-4DAA-9398-4B2C27F0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5" y="381731"/>
            <a:ext cx="3510170" cy="6784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of state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4FCE-564E-421E-AB1A-B5D48B162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name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duration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delay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Transition-timing function (ease-in, ease-out, ease-in-out)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transform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82947-326F-49A9-86B4-AA8F8154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2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AD2D-6D9A-4BFE-8A6D-37B0637E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04" y="398496"/>
            <a:ext cx="4823791" cy="8508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client side scripting language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2C7C5-9F8B-4879-BDDA-4402300B9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55" y="1417983"/>
            <a:ext cx="9743067" cy="4616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5C3D3-98B5-4CE0-9408-B9D830FF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8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3550-EDD0-4683-B095-61E69C3F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828" y="321986"/>
            <a:ext cx="3808343" cy="7388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A8252-15A0-453B-B4D3-E84C7224A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990" y="1205949"/>
            <a:ext cx="9647584" cy="4854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7E66-847E-4EE6-BFF2-42704F27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20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5AC4-F842-4482-B4DD-7E8E8374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13" y="501001"/>
            <a:ext cx="5403574" cy="83157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learning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A7F-F270-474B-8A9C-92DE9C25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1502"/>
            <a:ext cx="9906000" cy="40244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 App Development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55F5-DFC0-4BA2-95AE-512E4C4E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76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D9D5E-A179-4926-8A65-45DC187CC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140" y="911123"/>
            <a:ext cx="10164418" cy="50177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9C360-F24F-4CAB-9DC5-F7E63B01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06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454D-59E1-429E-A2ED-DAA6343E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187" y="679175"/>
            <a:ext cx="7245626" cy="89783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web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A2A58-7B0D-45CD-95FC-B801C9519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025" y="2009775"/>
            <a:ext cx="9250017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D5F7F-5802-4046-9A4D-47C1EAD0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D9E4-4AFB-4F76-A15A-2A012CDC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Js in web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1126-0F53-4DAC-8B2B-4F6B166B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In-page JavaScript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JavaScript.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8B56-6B00-4F5B-9149-C80832DA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41FEBE-47D2-49DF-98F8-519BCD1FB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13" y="174513"/>
            <a:ext cx="1842973" cy="169782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1DB48-1C9D-4215-80E4-F4DD7ED426AD}"/>
              </a:ext>
            </a:extLst>
          </p:cNvPr>
          <p:cNvSpPr txBox="1"/>
          <p:nvPr/>
        </p:nvSpPr>
        <p:spPr>
          <a:xfrm>
            <a:off x="1770743" y="1872342"/>
            <a:ext cx="6299200" cy="443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stands for Hyper Text Markup Language.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the main Body or Structure of a Website.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the standard markup language for creating Web pages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describes the structure of a Web page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extension of HTML file is .html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elements tell the browser how to display the content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mainly used to make Static Web pages.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F2911-6A32-4B95-92A3-9F98022C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8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79D09-3C2B-4AD1-A2D8-01E3E898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622" y="1219508"/>
            <a:ext cx="8750756" cy="4418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D7ADE-039A-444F-B9B3-C8FACBA3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739D7-2322-49F3-AB08-376C3F521B70}"/>
              </a:ext>
            </a:extLst>
          </p:cNvPr>
          <p:cNvSpPr txBox="1"/>
          <p:nvPr/>
        </p:nvSpPr>
        <p:spPr>
          <a:xfrm>
            <a:off x="4147930" y="291548"/>
            <a:ext cx="3896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JavaScript</a:t>
            </a:r>
          </a:p>
        </p:txBody>
      </p:sp>
    </p:spTree>
    <p:extLst>
      <p:ext uri="{BB962C8B-B14F-4D97-AF65-F5344CB8AC3E}">
        <p14:creationId xmlns:p14="http://schemas.microsoft.com/office/powerpoint/2010/main" val="346200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3FDC3-DFE2-40A8-977E-52AD40C29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046" y="1137464"/>
            <a:ext cx="8649907" cy="47465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E2229-9DBA-4066-8293-3B6B5DA5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F376B-ECC5-4980-87B3-AA67D60967AC}"/>
              </a:ext>
            </a:extLst>
          </p:cNvPr>
          <p:cNvSpPr txBox="1"/>
          <p:nvPr/>
        </p:nvSpPr>
        <p:spPr>
          <a:xfrm>
            <a:off x="4147929" y="278296"/>
            <a:ext cx="3896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JavaScript</a:t>
            </a:r>
          </a:p>
        </p:txBody>
      </p:sp>
    </p:spTree>
    <p:extLst>
      <p:ext uri="{BB962C8B-B14F-4D97-AF65-F5344CB8AC3E}">
        <p14:creationId xmlns:p14="http://schemas.microsoft.com/office/powerpoint/2010/main" val="3767904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3700F4-E0B9-4001-8A9A-7C3E16BD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609" y="1404730"/>
            <a:ext cx="9342782" cy="43555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9F740-7719-472A-831E-002F8827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EF554-22CC-47D4-AFE1-8E73C1E15A57}"/>
              </a:ext>
            </a:extLst>
          </p:cNvPr>
          <p:cNvSpPr txBox="1"/>
          <p:nvPr/>
        </p:nvSpPr>
        <p:spPr>
          <a:xfrm>
            <a:off x="3843130" y="526223"/>
            <a:ext cx="3896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JavaScript</a:t>
            </a:r>
          </a:p>
        </p:txBody>
      </p:sp>
    </p:spTree>
    <p:extLst>
      <p:ext uri="{BB962C8B-B14F-4D97-AF65-F5344CB8AC3E}">
        <p14:creationId xmlns:p14="http://schemas.microsoft.com/office/powerpoint/2010/main" val="481904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0281-D02C-4B54-A553-5FE00C40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93759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declaration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01BF3-8E5D-4625-8279-53DDCAFA2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270" y="1731480"/>
            <a:ext cx="8839200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2773-79DE-45E6-81E2-AA1F28CF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19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21C0-4D59-4C32-84E8-8572B4C8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716B-E6DB-4F8E-A91B-F96A20AD8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FBE47-C5C5-497C-BCDF-8C6D5CFB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86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C184F-A338-4E84-9E2D-661A6FD8A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243" y="1010683"/>
            <a:ext cx="9985513" cy="34319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B454-AE0E-4C75-A167-0E9A0D91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9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C2A0-6789-4DA7-82C5-F1D9D015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143" y="308114"/>
            <a:ext cx="4727713" cy="9640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69797-02E4-42F6-B384-5B6578228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89" y="1436233"/>
            <a:ext cx="10514001" cy="44477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FE99C-D058-4F45-926F-93F04129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1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68FB-5444-4557-B588-A89249B96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439" y="407505"/>
            <a:ext cx="4171122" cy="7785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65D1D-E583-4DB3-B249-B7E8C4CF8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139" y="1736035"/>
            <a:ext cx="8971721" cy="3935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A83C5-4A92-40CB-8A16-1B5B7515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73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CDD-00FA-43E4-ACE0-B2BE2F5A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84482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6968-CC5C-4C61-8459-F5D6D3A0C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 World”. (Double inverted commas)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‘Hello World’. (single-inverted commas)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`Hello World`. (Backticks inverted commas)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80CE9-3173-4512-B47C-EE37A604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73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EA7F-EE80-48CB-9339-70FEE7BF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56" y="525739"/>
            <a:ext cx="6702287" cy="80838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43217-37F8-4276-9F3C-FF89893D8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303" y="1630017"/>
            <a:ext cx="10005391" cy="4298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4050-15F3-46FF-BCF2-3BC5C359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696C93-9FB6-4C6E-8188-5B2B35EE7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2" y="159658"/>
            <a:ext cx="1857375" cy="17997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A680E-A49C-4CE8-8DA8-9E5EDA4CD20F}"/>
              </a:ext>
            </a:extLst>
          </p:cNvPr>
          <p:cNvSpPr txBox="1"/>
          <p:nvPr/>
        </p:nvSpPr>
        <p:spPr>
          <a:xfrm>
            <a:off x="1458685" y="2177141"/>
            <a:ext cx="7881258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stands for ( Cascading Style Sheet 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is a language for specifying how documents are presented to users, how they are styled, laid out,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is a rule-based language. It is used to define rules specifying groups of styles that should be applied to particular elements or groups of elements on your web page.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makes our websites beautiful and modern looking.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extension of a CSS file is 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6F7E2-241E-44DE-83BC-2B96B104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5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5CCA-150C-466A-AF99-46E99BAE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839" y="434630"/>
            <a:ext cx="5390322" cy="7785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5C6D7-2238-4538-8A95-7D58527D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82" y="1416843"/>
            <a:ext cx="8791727" cy="4427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B3AE8-E283-4232-AEDE-C1B2ECCF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39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ABDF-0ED9-4268-8D41-EC264500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143" y="388247"/>
            <a:ext cx="6251713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operators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D70D7-3DF0-4CEA-B3AF-7101EBA0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261" y="1416843"/>
            <a:ext cx="9488556" cy="4440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CC24-9215-4D3C-BB94-467DE88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4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089B-C0FF-4D7B-A639-C4DC7FB9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917" y="493645"/>
            <a:ext cx="5306165" cy="80506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0F473-1B19-4657-9994-5634A3C37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181" y="2314072"/>
            <a:ext cx="6917635" cy="2753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27297-570C-4B88-AA0D-0607D84D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98F6-CB91-4E3A-AECD-4C743B74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Types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CCEEC-F109-4817-9ED1-360761557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584" y="1734325"/>
            <a:ext cx="5493992" cy="823912"/>
          </a:xfrm>
        </p:spPr>
        <p:txBody>
          <a:bodyPr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Primitive Data type</a:t>
            </a:r>
          </a:p>
          <a:p>
            <a:pPr algn="ctr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EC40-20F2-423C-BBA6-CAB42C2CE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5704" y="2558237"/>
            <a:ext cx="4751871" cy="3444998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114F5-8472-4ED3-ABF8-1DBAF571C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00870" y="1734325"/>
            <a:ext cx="6054518" cy="823912"/>
          </a:xfrm>
        </p:spPr>
        <p:txBody>
          <a:bodyPr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Data type</a:t>
            </a:r>
          </a:p>
          <a:p>
            <a:pPr algn="ctr"/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809AEA-6547-44EF-973D-AEAA06F23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3490" y="2558237"/>
            <a:ext cx="4951897" cy="34449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literals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481C5-1BE7-4446-904E-DF729D73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0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F7F7FE-6CCA-4589-BBCC-38F3BFE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596142"/>
            <a:ext cx="4343400" cy="9905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06532C-9EE5-4427-AFE5-52F70420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256" y="2091774"/>
            <a:ext cx="9445487" cy="34892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D14A5-BFCD-4843-ACDB-C97B6249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82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721B-1257-4A17-AEB4-C8C0BF26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248" y="473629"/>
            <a:ext cx="6503504" cy="12953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with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D3C31-7F11-4E38-B418-0259FE61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227" y="1936131"/>
            <a:ext cx="8077545" cy="3576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C166-236E-4A3D-BC0E-5EB43BB7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5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0B5FCC7-6F2D-408A-B894-6C9B85CC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455" y="596866"/>
            <a:ext cx="5483087" cy="9773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- else condition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A433-B796-4A1D-BFA7-1A45D5A9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6934E9-E61C-4812-A724-D45BA32EB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407" y="1920425"/>
            <a:ext cx="5671181" cy="37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9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B1EB-D2B3-49DA-96D5-545D3A31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056" y="440636"/>
            <a:ext cx="4263887" cy="89783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else - 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CBDE1-CDA1-481F-8B66-CB157A9C7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278" y="1718227"/>
            <a:ext cx="5473147" cy="4377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9D43F-55F6-4747-BB90-A9C0D90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9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06DF-5434-4F47-86B3-6F94B29E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343" y="361123"/>
            <a:ext cx="5946913" cy="9309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Ternary operator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D357D-FE1A-4C73-9A94-19F996CE7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2626"/>
            <a:ext cx="5181600" cy="3101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737A8-4A4E-4661-973E-3C76D26E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A16E0A-DF2D-4DC3-B435-630385C486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656156"/>
            <a:ext cx="5181600" cy="22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83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9FB9E9-BEDD-4E5A-8ACE-C8AC8C1D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978" y="329648"/>
            <a:ext cx="5218043" cy="8315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- Case statement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0527D-B152-41AD-82C1-67542B14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774" y="1351722"/>
            <a:ext cx="7328452" cy="47608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53BAD-74E5-4A19-8F7D-A63509EE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0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02933-946B-4EF7-A9C7-B2875855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63" y="161131"/>
            <a:ext cx="1790074" cy="18273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768A2-F89A-4AF0-B2DD-0C6669C1F6E3}"/>
              </a:ext>
            </a:extLst>
          </p:cNvPr>
          <p:cNvSpPr txBox="1"/>
          <p:nvPr/>
        </p:nvSpPr>
        <p:spPr>
          <a:xfrm>
            <a:off x="1502228" y="1988457"/>
            <a:ext cx="91875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the Programming Language for the Web.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helps the web page to take decision. It plays the role of a brain in the Web page.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client-side scripting to create completely dynamic web applications and websites.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can update and change both HTML and CSS.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can calculate, manipulate and validate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extension of a JavaScript file is .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6FC06-7B6C-476D-9488-D9387AC5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0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9715-AA73-472B-A88E-F725E73D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201" y="321367"/>
            <a:ext cx="3821596" cy="9640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Loops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2DAFF-0292-4D9F-A4AA-60B158D66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28" y="1915557"/>
            <a:ext cx="8843943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C8044-A46F-418B-9376-7DEA67E3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86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1717-6ADA-48FF-BC34-83AC4EB1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604" y="473778"/>
            <a:ext cx="5204791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loop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D87D-3703-4366-B5E7-9ABE5E95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883270"/>
            <a:ext cx="9906000" cy="38532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4AA15-A6D3-4148-A7E0-B72B621D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16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3233-A43D-46D5-945E-A30A3586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91" y="559905"/>
            <a:ext cx="6278217" cy="8580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and local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B0786-4916-488E-BA24-C194BE123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246" y="1884350"/>
            <a:ext cx="6851505" cy="33502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2A22C-C80F-4E6B-871D-EEC822D9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63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F3A7-BA2F-43D8-9A39-50D806CE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239" y="368369"/>
            <a:ext cx="5085522" cy="91108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Methods in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3B06-4364-4EB5-BB46-83A3DDF0D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539" y="1416843"/>
            <a:ext cx="8666922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0C29E-7C5C-4BA3-97CB-835A3E5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1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3C29-CA6C-4775-B5B5-4F88A44B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030" y="427384"/>
            <a:ext cx="6105939" cy="10833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box 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BE57-C7FC-4A1F-91C0-844A22CB9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box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box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B432-7DA8-4E30-B6DD-9C4D76F5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3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EBD2-0B29-493B-83F8-16348F91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404" y="388247"/>
            <a:ext cx="3071191" cy="87132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in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E0C57-82DA-4D54-B554-733BA15A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879" y="1651967"/>
            <a:ext cx="8724239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72E50-8D03-4694-BB63-53B8781E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E2F6F-E95D-4052-B2DA-19FEFAD4E4BD}"/>
              </a:ext>
            </a:extLst>
          </p:cNvPr>
          <p:cNvSpPr txBox="1"/>
          <p:nvPr/>
        </p:nvSpPr>
        <p:spPr>
          <a:xfrm>
            <a:off x="7198082" y="1259576"/>
            <a:ext cx="32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works with &lt;body&gt; or &lt;form&gt;</a:t>
            </a:r>
          </a:p>
        </p:txBody>
      </p:sp>
    </p:spTree>
    <p:extLst>
      <p:ext uri="{BB962C8B-B14F-4D97-AF65-F5344CB8AC3E}">
        <p14:creationId xmlns:p14="http://schemas.microsoft.com/office/powerpoint/2010/main" val="4282439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41DAB-B1C5-43C6-B310-F5341111B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261" y="689113"/>
            <a:ext cx="9143999" cy="53594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B0AFB-0974-4741-9879-F5660D60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51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A9AE-7C30-4100-A4FD-6BF71E86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326" y="546653"/>
            <a:ext cx="5549348" cy="6592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targeting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D26EA-B7F2-4AA0-A42D-6AFEBB7BB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84790"/>
            <a:ext cx="9906000" cy="2891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F049-03D9-4A72-AA0E-32AAEDEF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38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D4085-2823-4C6D-A67B-14A5DD4DA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750666"/>
            <a:ext cx="9906000" cy="387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F0C4-3A2C-4BDA-93C1-2EB46AA6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C0728B-3B4C-4160-88D7-E83AAF09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43" y="513452"/>
            <a:ext cx="5946913" cy="76531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targeting methods</a:t>
            </a:r>
          </a:p>
        </p:txBody>
      </p:sp>
    </p:spTree>
    <p:extLst>
      <p:ext uri="{BB962C8B-B14F-4D97-AF65-F5344CB8AC3E}">
        <p14:creationId xmlns:p14="http://schemas.microsoft.com/office/powerpoint/2010/main" val="3983748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8BA-66A2-4052-BFDF-4B861F0A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376" y="400880"/>
            <a:ext cx="6473244" cy="9640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to Get Attribute value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C423B-8AAA-4319-B127-36448BBD1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363" y="1876285"/>
            <a:ext cx="5525271" cy="3496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93F44-DBB4-4303-8972-7959C96C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A78E-1E05-456A-AEE1-360380C2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557" y="504373"/>
            <a:ext cx="8900886" cy="9325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Let us understand with an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6DF6E-933D-42E6-9618-F32CD131C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7" y="1690461"/>
            <a:ext cx="9637486" cy="4024313"/>
          </a:xfrm>
          <a:effectLst>
            <a:glow>
              <a:schemeClr val="accent1">
                <a:alpha val="82000"/>
              </a:schemeClr>
            </a:glow>
            <a:outerShdw blurRad="774700" dir="17400000" sx="106000" sy="106000" algn="ctr" rotWithShape="0">
              <a:srgbClr val="000000">
                <a:alpha val="36000"/>
              </a:srgbClr>
            </a:outerShdw>
            <a:softEdge rad="4064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73B19-50E5-4D9B-9F8B-580C6AA7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879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106D-2A66-4BFA-B6F8-A08D52CD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265" y="294862"/>
            <a:ext cx="6291470" cy="107011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to set attribute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1195C-F2F2-47AB-AC83-F784CB92A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677" y="1865131"/>
            <a:ext cx="5054646" cy="3127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599A1-233B-493E-B824-81B046CB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14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B6B4-04E1-4AD2-AAF9-A743296A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381731"/>
            <a:ext cx="4953000" cy="88458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query selectors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5E21DB-6215-4BBB-9D2A-7B5371DA8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89313"/>
            <a:ext cx="9906000" cy="22793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A7A0-BD7B-4598-B939-8FAF5A17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292A7-9FC9-4D27-BB13-08BF004D3CED}"/>
              </a:ext>
            </a:extLst>
          </p:cNvPr>
          <p:cNvSpPr txBox="1"/>
          <p:nvPr/>
        </p:nvSpPr>
        <p:spPr>
          <a:xfrm>
            <a:off x="8572500" y="3244334"/>
            <a:ext cx="27051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Class, ID , </a:t>
            </a:r>
            <a:r>
              <a:rPr lang="en-US" dirty="0" err="1"/>
              <a:t>Tag_Name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48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6A04-521B-4984-8C5C-D24B9473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328722"/>
            <a:ext cx="4953000" cy="99059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FAED-5A1F-45A6-B155-E59AFEE71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25240"/>
            <a:ext cx="10147852" cy="477363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regular expression?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regular expression is a sequence of characters that forms a search pattern.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can be used to perform all types of text-search and text-replace operations.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Syntax: / Pattern /          (Regular expression literal).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in regular expression: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Exec( ). This function returns array for a match or null for no match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 ). This returns true for match and false for no match.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Match( ). This function returns array for a match or null for no match.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 ). This function returns index for a match or -1 for no match.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Replace( ).This will replace the first match string.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34C4-006D-434A-B67D-0E4D4FAB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12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7D18-E5C0-4D5A-ABD6-56831C8B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A30316-0FC3-4F10-AB5F-DDC14EB4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1" y="1235659"/>
            <a:ext cx="9595556" cy="470473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6560D-48A2-43D8-9CA9-24E812D3ED0D}"/>
              </a:ext>
            </a:extLst>
          </p:cNvPr>
          <p:cNvSpPr txBox="1"/>
          <p:nvPr/>
        </p:nvSpPr>
        <p:spPr>
          <a:xfrm>
            <a:off x="4214191" y="238540"/>
            <a:ext cx="3763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641915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B6B-6933-489F-8EB6-D41E0353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726" y="315470"/>
            <a:ext cx="3720548" cy="101710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E100-8AE1-4384-AECD-66A12551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[A-Z], [a-z], [0-9], [A-Za-z], [A-Za-z0-9]   From this to this</a:t>
            </a:r>
          </a:p>
          <a:p>
            <a:r>
              <a:rPr lang="en-US" sz="3600" dirty="0"/>
              <a:t>{10}, {3,10}, {5,}          		Range</a:t>
            </a:r>
          </a:p>
          <a:p>
            <a:r>
              <a:rPr lang="en-US" sz="3600" dirty="0"/>
              <a:t>(?=.*[0-9]) or (?=.*[A-Za-z])   At-least one-time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D5B6-56D7-4E67-B480-91F6FDC8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903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43BA-5601-4BD9-9C3F-524683F3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665" y="295482"/>
            <a:ext cx="4462670" cy="10568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BOOTSTRAP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25A36-6FF6-43F6-B48B-84A7FB90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015" y="1511368"/>
            <a:ext cx="9859970" cy="4264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7337C-83CA-466C-8266-06FD0292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598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A478-FDAE-4D9A-B82F-6442D0FB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82" y="241854"/>
            <a:ext cx="4250635" cy="88458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FRAMEWORKS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C1C16-6ED7-40B5-B5EC-765420BF6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539" y="1126436"/>
            <a:ext cx="3392557" cy="48502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5D5BC-5150-4C1F-8710-CEC99575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5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C5B1-13D5-452C-A981-C7C3FC55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61" y="718932"/>
            <a:ext cx="10306878" cy="5267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class with different Break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F86F-35EB-4AC9-97D0-3861FF82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3DA1-6195-4CC9-9ADC-0E74D789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498641"/>
            <a:ext cx="945964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64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4BE-F464-46CB-8136-0CADB32A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587" y="533401"/>
            <a:ext cx="8464826" cy="60211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class width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50892-5572-4966-A2F7-84BEAB43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98523"/>
            <a:ext cx="9906000" cy="4039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67232-C60A-4345-BA3C-CC50A4A3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844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559CF-E036-43E9-8BAD-1251C49D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69" y="1275380"/>
            <a:ext cx="9906000" cy="19092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83F7A-1982-4F0A-8231-FFCF1CA5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A592-CA6D-4A31-9478-CE19105A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92" y="3673341"/>
            <a:ext cx="11117416" cy="17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6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E228-CCCA-4463-95E2-76373542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43" y="315687"/>
            <a:ext cx="5881914" cy="90351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websites works?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3D4624-7933-4765-A0BA-1318129F8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857" y="1493874"/>
            <a:ext cx="9906000" cy="4427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8BF357-EA8C-45EE-B11B-E967203EB626}"/>
              </a:ext>
            </a:extLst>
          </p:cNvPr>
          <p:cNvSpPr txBox="1"/>
          <p:nvPr/>
        </p:nvSpPr>
        <p:spPr>
          <a:xfrm>
            <a:off x="1128486" y="4325257"/>
            <a:ext cx="157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192.168.10.1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0A443-01D5-414C-82A8-DDDF2932F995}"/>
              </a:ext>
            </a:extLst>
          </p:cNvPr>
          <p:cNvSpPr txBox="1"/>
          <p:nvPr/>
        </p:nvSpPr>
        <p:spPr>
          <a:xfrm>
            <a:off x="7082972" y="1799771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www.facebook.com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995CE-05D6-420D-81A6-6BCF2473ED2B}"/>
              </a:ext>
            </a:extLst>
          </p:cNvPr>
          <p:cNvSpPr txBox="1"/>
          <p:nvPr/>
        </p:nvSpPr>
        <p:spPr>
          <a:xfrm>
            <a:off x="7184573" y="3523474"/>
            <a:ext cx="1132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Web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01508-3592-4EF8-984D-B3B05735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E347-D341-425C-B338-E2926615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414" y="447882"/>
            <a:ext cx="5245171" cy="7520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classes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5B4A9-31C3-4942-8187-A168B264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13" y="1797740"/>
            <a:ext cx="5245171" cy="4024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EAC1-7E4E-48B5-80B3-7DA3D1BE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4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979C-54BD-4B06-BCD7-BA63FC16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35" y="440635"/>
            <a:ext cx="7272130" cy="96409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Main classes in 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42AD-3286-4512-B04B-71B131D1C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87" y="1257974"/>
            <a:ext cx="10137913" cy="46912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Container-fluid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(Grids)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Row-col-*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 (col-1 to col-12)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Col-xl-1 to col-lg-12 , col-md-* , col-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Offset-1 to 11( offset-lg-* , offset-md-* , offset-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-*)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Order-0 to 11( order-lg-* , order-md-* , order-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-*)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M-auto(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-auto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me-auto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71C3A-56AF-4D80-B55C-A96F8F5F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4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D3349-1478-4029-8CDB-91D95333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392" y="737568"/>
            <a:ext cx="9886122" cy="5172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7BAB-6938-4763-9F11-B2A3D9AB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30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38E8-33A4-4D52-9176-B8AE6BC6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0" y="294861"/>
            <a:ext cx="4953000" cy="9773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3C4F4-4C9A-4C54-BFF0-F343B115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1272208"/>
            <a:ext cx="8958470" cy="44175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9D105-2203-40FB-A0DF-09AA4D3A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9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8366-8887-4EE9-977C-3ED184DF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100" y="474386"/>
            <a:ext cx="6781800" cy="699051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F06ED-A74A-4799-A7ED-62F423A7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35" y="1310826"/>
            <a:ext cx="9077930" cy="4520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A74EE-6BF5-41E4-8634-1A87F2F0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71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5BFA-85DD-43A2-B3C1-F8AEC8DD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482" y="334619"/>
            <a:ext cx="3641035" cy="76531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BBE71-28B7-42E8-989F-2C0EF3C8A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49" y="1307410"/>
            <a:ext cx="8035702" cy="45805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50702-8EE7-475B-97D1-6EF1690B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89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609E-0C26-46B4-A067-DB6C222A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39" y="355227"/>
            <a:ext cx="5999922" cy="93759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 content classes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(horizontal alignment)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B863-6496-4DC3-9366-442526FD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18006"/>
            <a:ext cx="9906000" cy="40244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Justify-content-start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Justify-content-center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Justify-content-between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Justify-content-around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Justify-content-evenly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AC825-B60B-4BDB-9BF0-8A11CFAB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92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D7D8-A587-4B3E-BB12-C767A388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66" y="317433"/>
            <a:ext cx="9355667" cy="10131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items classes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alignment)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B22B2-5F77-4156-A116-8D871BF3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467" y="2009554"/>
            <a:ext cx="8881533" cy="39396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Alignment-items-start</a:t>
            </a:r>
          </a:p>
          <a:p>
            <a:r>
              <a:rPr lang="en-US" dirty="0"/>
              <a:t>Alignment-items-end</a:t>
            </a:r>
          </a:p>
          <a:p>
            <a:r>
              <a:rPr lang="en-US" dirty="0"/>
              <a:t>Alignment-items-center</a:t>
            </a:r>
          </a:p>
          <a:p>
            <a:r>
              <a:rPr lang="en-US" dirty="0"/>
              <a:t>Align-content ( it only works when height is given to the parent element )</a:t>
            </a:r>
          </a:p>
          <a:p>
            <a:pPr lvl="1"/>
            <a:r>
              <a:rPr lang="en-US" dirty="0"/>
              <a:t>( align-content-stretch , align-content-start/end , align-content-around , align-content-between )</a:t>
            </a:r>
          </a:p>
          <a:p>
            <a:r>
              <a:rPr lang="en-US" dirty="0"/>
              <a:t>Align-self-start</a:t>
            </a:r>
          </a:p>
          <a:p>
            <a:r>
              <a:rPr lang="en-US" dirty="0"/>
              <a:t>Align-self-end</a:t>
            </a:r>
          </a:p>
          <a:p>
            <a:r>
              <a:rPr lang="en-US" dirty="0"/>
              <a:t>Align-self-center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57A1-DCF4-45BA-8AB2-4961A0C5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50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7AB3-A287-49A8-BC19-6608B612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908" y="282230"/>
            <a:ext cx="4542183" cy="92433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PAGINATION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B41032-33CB-4AD9-95DB-F759D90B4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5" y="1206569"/>
            <a:ext cx="9952381" cy="47171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C2EB-B092-4CB7-AB8C-FB632219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10F1-AB98-4208-8034-2E603CDD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604" y="321324"/>
            <a:ext cx="3680791" cy="6725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Pagination sizes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56BA4-5A85-47D0-B313-08B0231F9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43" y="1205823"/>
            <a:ext cx="10068340" cy="444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46733-B4AD-4A4C-A3DE-0D046326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069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2312</Words>
  <Application>Microsoft Office PowerPoint</Application>
  <PresentationFormat>Widescreen</PresentationFormat>
  <Paragraphs>511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2" baseType="lpstr">
      <vt:lpstr>Arial</vt:lpstr>
      <vt:lpstr>Baskerville Old Face</vt:lpstr>
      <vt:lpstr>Calibri</vt:lpstr>
      <vt:lpstr>Times New Roman</vt:lpstr>
      <vt:lpstr>Univers Condensed Light</vt:lpstr>
      <vt:lpstr>Walbaum Display Light</vt:lpstr>
      <vt:lpstr>Wingdings</vt:lpstr>
      <vt:lpstr>AngleLinesVTI</vt:lpstr>
      <vt:lpstr>Web development &amp; Web designing</vt:lpstr>
      <vt:lpstr>Introduction to Web development</vt:lpstr>
      <vt:lpstr>WHAT IS A Web browser?</vt:lpstr>
      <vt:lpstr>PowerPoint Presentation</vt:lpstr>
      <vt:lpstr>PowerPoint Presentation</vt:lpstr>
      <vt:lpstr>PowerPoint Presentation</vt:lpstr>
      <vt:lpstr>PowerPoint Presentation</vt:lpstr>
      <vt:lpstr>Let us understand with an example</vt:lpstr>
      <vt:lpstr>How websites works?</vt:lpstr>
      <vt:lpstr>Static And Dynamic Websites</vt:lpstr>
      <vt:lpstr>Dynamic Websites Frontend + Backend</vt:lpstr>
      <vt:lpstr>How to start with Web?</vt:lpstr>
      <vt:lpstr>PowerPoint Presentation</vt:lpstr>
      <vt:lpstr>Tags in HTML</vt:lpstr>
      <vt:lpstr>List in HTML</vt:lpstr>
      <vt:lpstr>Inline elements and block elements</vt:lpstr>
      <vt:lpstr>Tables in HTML</vt:lpstr>
      <vt:lpstr>Input Tags in HTMl</vt:lpstr>
      <vt:lpstr>Hyperlinks And Anchor tags</vt:lpstr>
      <vt:lpstr>Forms In html</vt:lpstr>
      <vt:lpstr>HTML Entities</vt:lpstr>
      <vt:lpstr>Id and class</vt:lpstr>
      <vt:lpstr> Semantic tags</vt:lpstr>
      <vt:lpstr>Selectors in css</vt:lpstr>
      <vt:lpstr>Specificity in css</vt:lpstr>
      <vt:lpstr>BOX Model</vt:lpstr>
      <vt:lpstr>Css reset</vt:lpstr>
      <vt:lpstr>Css units</vt:lpstr>
      <vt:lpstr>Block elements anD inline elements</vt:lpstr>
      <vt:lpstr>Inline elements</vt:lpstr>
      <vt:lpstr>Inline-block element</vt:lpstr>
      <vt:lpstr>Pseudo elements ::</vt:lpstr>
      <vt:lpstr>Floats in Css</vt:lpstr>
      <vt:lpstr>Css positions</vt:lpstr>
      <vt:lpstr>Different Icons in html</vt:lpstr>
      <vt:lpstr>Media queries</vt:lpstr>
      <vt:lpstr>flexbox</vt:lpstr>
      <vt:lpstr>Flexbox terminologies</vt:lpstr>
      <vt:lpstr>Flex axes (flex direction)</vt:lpstr>
      <vt:lpstr>Flex container properties</vt:lpstr>
      <vt:lpstr>Flex item properties</vt:lpstr>
      <vt:lpstr>Animation in Css</vt:lpstr>
      <vt:lpstr>Css transitions (Change of state)</vt:lpstr>
      <vt:lpstr>Javascript (javascript is a client side scripting language)</vt:lpstr>
      <vt:lpstr>What is jAVAsCRIPT</vt:lpstr>
      <vt:lpstr>Benefits of learning Js</vt:lpstr>
      <vt:lpstr>PowerPoint Presentation</vt:lpstr>
      <vt:lpstr>JAvascript in web development</vt:lpstr>
      <vt:lpstr>How to implement Js in web development</vt:lpstr>
      <vt:lpstr>PowerPoint Presentation</vt:lpstr>
      <vt:lpstr>PowerPoint Presentation</vt:lpstr>
      <vt:lpstr>PowerPoint Presentation</vt:lpstr>
      <vt:lpstr>Variable declaration</vt:lpstr>
      <vt:lpstr>Types of variables</vt:lpstr>
      <vt:lpstr>PowerPoint Presentation</vt:lpstr>
      <vt:lpstr>Scope of variables</vt:lpstr>
      <vt:lpstr>Data types in js</vt:lpstr>
      <vt:lpstr>Strings presentation</vt:lpstr>
      <vt:lpstr>Arithmetic operators</vt:lpstr>
      <vt:lpstr>Assignment operators</vt:lpstr>
      <vt:lpstr>Comparison operators in js</vt:lpstr>
      <vt:lpstr>Logical operators</vt:lpstr>
      <vt:lpstr>Types of Data Types in js</vt:lpstr>
      <vt:lpstr>Functions in js</vt:lpstr>
      <vt:lpstr>Functions with parameters</vt:lpstr>
      <vt:lpstr>If - else condition</vt:lpstr>
      <vt:lpstr>If else - if</vt:lpstr>
      <vt:lpstr>Ternary operator</vt:lpstr>
      <vt:lpstr>Switch - Case statement</vt:lpstr>
      <vt:lpstr>While Loops in js</vt:lpstr>
      <vt:lpstr>For loop in js</vt:lpstr>
      <vt:lpstr>Global and local variables</vt:lpstr>
      <vt:lpstr>Array Methods in JS</vt:lpstr>
      <vt:lpstr>Message box in js</vt:lpstr>
      <vt:lpstr>Events in JS</vt:lpstr>
      <vt:lpstr>PowerPoint Presentation</vt:lpstr>
      <vt:lpstr>Dom targeting methods</vt:lpstr>
      <vt:lpstr>Dom targeting methods</vt:lpstr>
      <vt:lpstr>Methods to Get Attribute value </vt:lpstr>
      <vt:lpstr>Dom to set attribute value</vt:lpstr>
      <vt:lpstr>Dom query selectors</vt:lpstr>
      <vt:lpstr>Regular expression </vt:lpstr>
      <vt:lpstr>PowerPoint Presentation</vt:lpstr>
      <vt:lpstr>Some REGEX</vt:lpstr>
      <vt:lpstr>WHAT IS BOOTSTRAP</vt:lpstr>
      <vt:lpstr>CSS FRAMEWORKS</vt:lpstr>
      <vt:lpstr>Container class with different Break points</vt:lpstr>
      <vt:lpstr>Container class width</vt:lpstr>
      <vt:lpstr>PowerPoint Presentation</vt:lpstr>
      <vt:lpstr>Column classes </vt:lpstr>
      <vt:lpstr>Some Main classes in bootstrap</vt:lpstr>
      <vt:lpstr>PowerPoint Presentation</vt:lpstr>
      <vt:lpstr>Padding classes</vt:lpstr>
      <vt:lpstr>Background-color classes</vt:lpstr>
      <vt:lpstr>Color classes</vt:lpstr>
      <vt:lpstr>Justify content classes (horizontal alignment)</vt:lpstr>
      <vt:lpstr>Alignment items classes (vertical alignment)</vt:lpstr>
      <vt:lpstr>PAGINATION CLASSES</vt:lpstr>
      <vt:lpstr>Pagination sizes</vt:lpstr>
      <vt:lpstr>breadcrumb</vt:lpstr>
      <vt:lpstr>Gutter padding classes</vt:lpstr>
      <vt:lpstr>Border classes </vt:lpstr>
      <vt:lpstr>Different types of borders</vt:lpstr>
      <vt:lpstr>Shadow classes</vt:lpstr>
      <vt:lpstr>Image classes in bootstrap</vt:lpstr>
      <vt:lpstr>Image with text</vt:lpstr>
      <vt:lpstr>Video classes</vt:lpstr>
      <vt:lpstr>Card classes in bootstrap</vt:lpstr>
      <vt:lpstr>Navigation bar</vt:lpstr>
      <vt:lpstr>Indicators(Bars)</vt:lpstr>
      <vt:lpstr>carousel</vt:lpstr>
      <vt:lpstr>What is jquery?</vt:lpstr>
      <vt:lpstr>Why use jquery?</vt:lpstr>
      <vt:lpstr>Short selectors</vt:lpstr>
      <vt:lpstr>CDN path</vt:lpstr>
      <vt:lpstr>Ready Function</vt:lpstr>
      <vt:lpstr>Implementation</vt:lpstr>
      <vt:lpstr>On / off method</vt:lpstr>
      <vt:lpstr>Hide and show method</vt:lpstr>
      <vt:lpstr>Fade methods</vt:lpstr>
      <vt:lpstr>Fade to</vt:lpstr>
      <vt:lpstr>Slide methods</vt:lpstr>
      <vt:lpstr>Animate method</vt:lpstr>
      <vt:lpstr>J-query plug-ins (https://www.bestjquery.com/)</vt:lpstr>
      <vt:lpstr>How to implement j-query plug-ins</vt:lpstr>
      <vt:lpstr>UI/UX</vt:lpstr>
      <vt:lpstr>UI/UX</vt:lpstr>
      <vt:lpstr>UI/UX</vt:lpstr>
      <vt:lpstr>Design Thinking Process and Its Phases</vt:lpstr>
      <vt:lpstr>What is wireframe &amp; Prototyping</vt:lpstr>
      <vt:lpstr>PowerPoint Presentation</vt:lpstr>
      <vt:lpstr>Wire framing</vt:lpstr>
      <vt:lpstr>Prototyping</vt:lpstr>
      <vt:lpstr>Five phases of the design thinking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&amp; Web designing</dc:title>
  <dc:creator>Muhammad Fawad</dc:creator>
  <cp:lastModifiedBy>Muhammad Fawad</cp:lastModifiedBy>
  <cp:revision>317</cp:revision>
  <dcterms:created xsi:type="dcterms:W3CDTF">2022-03-18T08:12:17Z</dcterms:created>
  <dcterms:modified xsi:type="dcterms:W3CDTF">2022-08-11T15:51:06Z</dcterms:modified>
</cp:coreProperties>
</file>